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0" r:id="rId3"/>
    <p:sldId id="269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6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>
        <p:scale>
          <a:sx n="50" d="100"/>
          <a:sy n="50" d="100"/>
        </p:scale>
        <p:origin x="624" y="-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A559C2-AF16-49B7-886A-A16CC7F6D3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A2A270F-987C-4CA7-9155-15027C533A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214ED4E-8358-43C2-861E-64F32F1AD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83162-BBE0-4752-90E9-01F550C9391B}" type="datetimeFigureOut">
              <a:rPr lang="cs-CZ" smtClean="0"/>
              <a:t>04.02.2021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74EAF79-CDE7-4321-ABCA-28CB56380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A7DA319-4494-4A67-B7C8-ADC858F9E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D6DC4-8D65-4DCD-8DDE-687F6AE902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9885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60856A-2DFE-462D-820C-4801BC902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558B475-DE00-4F71-B301-47E4E27816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335186C-4C22-47ED-A6BA-5E73E17AE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83162-BBE0-4752-90E9-01F550C9391B}" type="datetimeFigureOut">
              <a:rPr lang="cs-CZ" smtClean="0"/>
              <a:t>04.02.2021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4E40158-CAED-44F7-9499-F9470FC04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51EDEAD-3D01-4B42-995F-41E2AFB27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D6DC4-8D65-4DCD-8DDE-687F6AE902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8799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169899F-D041-4807-B2AE-9F85C3D879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F5C5BFB-EDAB-4370-8966-A4221E9A05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B986D67-0877-4EFC-8140-72225E3A0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83162-BBE0-4752-90E9-01F550C9391B}" type="datetimeFigureOut">
              <a:rPr lang="cs-CZ" smtClean="0"/>
              <a:t>04.02.2021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E30E153-9523-4D05-ADA3-AC2B260A7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07A9063-0C1A-4853-8F59-F96AE3610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D6DC4-8D65-4DCD-8DDE-687F6AE902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2216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B08590-5B29-448C-85C7-2A4A14710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5097FC8-43DB-4F0A-AA4D-579F32CDA7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2610F7A-A1D3-48E5-8EEA-84A77012D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83162-BBE0-4752-90E9-01F550C9391B}" type="datetimeFigureOut">
              <a:rPr lang="cs-CZ" smtClean="0"/>
              <a:t>04.02.2021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32706A6-2A22-4476-8D69-08DC9BFDC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70974A0-F55B-46D0-B00B-43D86367B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D6DC4-8D65-4DCD-8DDE-687F6AE902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1288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629C30-FB14-4CEB-96EA-338BD48F7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5673978-881C-4E45-BD86-F0FFB242E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7BD186-9AEB-4514-A91F-C99B49884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83162-BBE0-4752-90E9-01F550C9391B}" type="datetimeFigureOut">
              <a:rPr lang="cs-CZ" smtClean="0"/>
              <a:t>04.02.2021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DE84551-AB3C-4B1E-9709-3099DAB18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6495C0E-2CAA-4732-870F-A2BBE3436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D6DC4-8D65-4DCD-8DDE-687F6AE902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382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276FB5-74AD-497D-975F-FC7EEC7DE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BE26776-569F-48F9-9CC1-1260AFFDA1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C0E74E7-646D-48BC-92CD-935D440D4E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BF1C857-C62D-4DBD-B3C0-CCF95B20E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83162-BBE0-4752-90E9-01F550C9391B}" type="datetimeFigureOut">
              <a:rPr lang="cs-CZ" smtClean="0"/>
              <a:t>04.02.2021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824E7B4-68E6-4447-B897-A33A91DEE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CCD8313-913F-495D-9CCA-EA2E62076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D6DC4-8D65-4DCD-8DDE-687F6AE902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8417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140C6D-738D-4DD6-9971-897C3CD1A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C26DAD6-5C3D-4B8F-9CBD-FD96F1F9D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23A0DA5-BBA0-476E-99D5-A514C5B94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1C539F6-59B8-481F-8C34-75B113B1B3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E852A027-25A6-45C2-B564-C5565D00DD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C308858-935A-4C1B-B22F-63F56ED1A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83162-BBE0-4752-90E9-01F550C9391B}" type="datetimeFigureOut">
              <a:rPr lang="cs-CZ" smtClean="0"/>
              <a:t>04.02.2021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F6CF252-D1D2-4B5E-B5B0-09C21403D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6F266A6-CB84-4326-B994-8DB50B81A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D6DC4-8D65-4DCD-8DDE-687F6AE902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0731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EFBDF4-A22C-46F7-B6BD-144D42E57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FE557F2-F5D3-4641-A3CE-924B173BF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83162-BBE0-4752-90E9-01F550C9391B}" type="datetimeFigureOut">
              <a:rPr lang="cs-CZ" smtClean="0"/>
              <a:t>04.02.2021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43C857D-A150-45A2-A092-98678A20E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274910A-EA67-4CE6-A15A-401C60DB1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D6DC4-8D65-4DCD-8DDE-687F6AE902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8129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DA64386-3F73-45AF-A68F-88486C769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83162-BBE0-4752-90E9-01F550C9391B}" type="datetimeFigureOut">
              <a:rPr lang="cs-CZ" smtClean="0"/>
              <a:t>04.02.2021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BD57A1C-1E79-4424-9310-ECBDCED38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3D6CAB3-DDD1-4002-A563-F6AD7F207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D6DC4-8D65-4DCD-8DDE-687F6AE902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8291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970F1B-976D-435F-B011-8BFABCCBC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18E5B6D-96BB-4598-8939-CE317E080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1F0876DF-252A-4751-B3AC-A156BAAB69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67F9903-4E4F-408B-93CF-555FECA57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83162-BBE0-4752-90E9-01F550C9391B}" type="datetimeFigureOut">
              <a:rPr lang="cs-CZ" smtClean="0"/>
              <a:t>04.02.2021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5648B9D-CBD6-4989-87A7-57F620ACF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FD97D93-ACCB-4171-88A5-70A52D7AA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D6DC4-8D65-4DCD-8DDE-687F6AE902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4131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D4984C-BA33-49E9-ADA5-A327F7199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02AA07E-D97F-439E-AC28-F4C2C8C43D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3715D08-2359-4602-BEF8-B26856B760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E879FE8-A876-42EE-B45A-FFE747E4B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83162-BBE0-4752-90E9-01F550C9391B}" type="datetimeFigureOut">
              <a:rPr lang="cs-CZ" smtClean="0"/>
              <a:t>04.02.2021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4D54086-04D7-46BA-867F-53323C489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B960DD9-1A71-4C0B-9AE4-C16286D86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D6DC4-8D65-4DCD-8DDE-687F6AE902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845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E36FEF">
                <a:alpha val="57000"/>
              </a:srgbClr>
            </a:gs>
            <a:gs pos="13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BBEF592-2B73-4FB0-80DD-EC1EF6483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9751117-69A0-4BE0-A9EE-A4801E16A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DCBD2F9-2363-4D41-BEA7-9DEB96804C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83162-BBE0-4752-90E9-01F550C9391B}" type="datetimeFigureOut">
              <a:rPr lang="cs-CZ" smtClean="0"/>
              <a:t>04.02.2021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6084419-7909-4E40-904D-90322AA392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2DD90F6-0CA9-482A-8BE1-83BE5452F3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D6DC4-8D65-4DCD-8DDE-687F6AE902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5554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DF3468-2E6E-4FDA-9D70-A4C0BB07B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Kontrola DÚ - křížovka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6955B8EB-D2D7-48FE-B6F1-12FEA8892876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165205"/>
              </p:ext>
            </p:extLst>
          </p:nvPr>
        </p:nvGraphicFramePr>
        <p:xfrm>
          <a:off x="627445" y="2132123"/>
          <a:ext cx="6276041" cy="3263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Worksheet" r:id="rId3" imgW="3663913" imgH="1905176" progId="Excel.Sheet.12">
                  <p:embed/>
                </p:oleObj>
              </mc:Choice>
              <mc:Fallback>
                <p:oleObj name="Worksheet" r:id="rId3" imgW="3663913" imgH="1905176" progId="Excel.Sheet.12">
                  <p:embed/>
                  <p:pic>
                    <p:nvPicPr>
                      <p:cNvPr id="6" name="Objekt 5">
                        <a:extLst>
                          <a:ext uri="{FF2B5EF4-FFF2-40B4-BE49-F238E27FC236}">
                            <a16:creationId xmlns:a16="http://schemas.microsoft.com/office/drawing/2014/main" id="{EA17A5D9-0799-4690-8F01-3E0CF3D256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7445" y="2132123"/>
                        <a:ext cx="6276041" cy="32631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bdélník 4">
            <a:extLst>
              <a:ext uri="{FF2B5EF4-FFF2-40B4-BE49-F238E27FC236}">
                <a16:creationId xmlns:a16="http://schemas.microsoft.com/office/drawing/2014/main" id="{B9494875-5B68-4C63-9219-5DA28BD3856B}"/>
              </a:ext>
            </a:extLst>
          </p:cNvPr>
          <p:cNvSpPr/>
          <p:nvPr/>
        </p:nvSpPr>
        <p:spPr>
          <a:xfrm>
            <a:off x="7199587" y="2132123"/>
            <a:ext cx="2081048" cy="3062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marGarín</a:t>
            </a:r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9E8D06C4-A8F0-4BE3-9310-67BD8BFD00C3}"/>
              </a:ext>
            </a:extLst>
          </p:cNvPr>
          <p:cNvSpPr/>
          <p:nvPr/>
        </p:nvSpPr>
        <p:spPr>
          <a:xfrm>
            <a:off x="7199586" y="2575034"/>
            <a:ext cx="2081048" cy="220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lAnolin</a:t>
            </a:r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148C8020-0596-4612-A255-3EADD846890E}"/>
              </a:ext>
            </a:extLst>
          </p:cNvPr>
          <p:cNvSpPr/>
          <p:nvPr/>
        </p:nvSpPr>
        <p:spPr>
          <a:xfrm>
            <a:off x="7199586" y="2795752"/>
            <a:ext cx="2081048" cy="3258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Lipidy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719611D3-DBB1-4D70-B5EB-85B1F19264A9}"/>
              </a:ext>
            </a:extLst>
          </p:cNvPr>
          <p:cNvSpPr/>
          <p:nvPr/>
        </p:nvSpPr>
        <p:spPr>
          <a:xfrm>
            <a:off x="7199586" y="3121574"/>
            <a:ext cx="2175640" cy="3062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nenAsycené</a:t>
            </a:r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E6BD13C7-5C3E-48EA-A7AD-5234947D8DC9}"/>
              </a:ext>
            </a:extLst>
          </p:cNvPr>
          <p:cNvSpPr/>
          <p:nvPr/>
        </p:nvSpPr>
        <p:spPr>
          <a:xfrm>
            <a:off x="7283668" y="3427852"/>
            <a:ext cx="2091557" cy="306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Kyselina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9AE62B8-4A0E-4F40-9421-837B1EE24059}"/>
              </a:ext>
            </a:extLst>
          </p:cNvPr>
          <p:cNvSpPr/>
          <p:nvPr/>
        </p:nvSpPr>
        <p:spPr>
          <a:xfrm>
            <a:off x="7199585" y="3804747"/>
            <a:ext cx="2175640" cy="2575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zTužování</a:t>
            </a:r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D95950AC-DB9D-4ED8-8087-0820ABE1DA4C}"/>
              </a:ext>
            </a:extLst>
          </p:cNvPr>
          <p:cNvSpPr/>
          <p:nvPr/>
        </p:nvSpPr>
        <p:spPr>
          <a:xfrm>
            <a:off x="7264400" y="4165600"/>
            <a:ext cx="2110825" cy="317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vOsky</a:t>
            </a:r>
            <a:endParaRPr lang="cs-CZ" dirty="0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0B92F5B5-2EA1-429E-9E04-E63A73F3D526}"/>
              </a:ext>
            </a:extLst>
          </p:cNvPr>
          <p:cNvSpPr/>
          <p:nvPr/>
        </p:nvSpPr>
        <p:spPr>
          <a:xfrm>
            <a:off x="7283668" y="4552459"/>
            <a:ext cx="2110825" cy="3258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naSycené</a:t>
            </a:r>
            <a:endParaRPr lang="cs-CZ" dirty="0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545416C2-E878-4AAB-9CD5-5E523E684C82}"/>
              </a:ext>
            </a:extLst>
          </p:cNvPr>
          <p:cNvSpPr/>
          <p:nvPr/>
        </p:nvSpPr>
        <p:spPr>
          <a:xfrm>
            <a:off x="7391400" y="5003800"/>
            <a:ext cx="1983825" cy="315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Anorexie</a:t>
            </a:r>
          </a:p>
        </p:txBody>
      </p:sp>
    </p:spTree>
    <p:extLst>
      <p:ext uri="{BB962C8B-B14F-4D97-AF65-F5344CB8AC3E}">
        <p14:creationId xmlns:p14="http://schemas.microsoft.com/office/powerpoint/2010/main" val="76503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3AE17B-76FE-4448-9B99-FF59EFBB9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365125"/>
            <a:ext cx="10572750" cy="1325563"/>
          </a:xfrm>
        </p:spPr>
        <p:txBody>
          <a:bodyPr/>
          <a:lstStyle/>
          <a:p>
            <a:r>
              <a:rPr lang="cs-CZ" b="1" dirty="0"/>
              <a:t>VÝSKYT MALTOSY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0485274-354E-4018-B269-09148CED5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OBILKY JEČMENE – VZNIK ZE ŠKROBU PŘI KLÍČENÍ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FA2401D-372C-4B6F-B4CE-3613F9FFD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500" y="2566987"/>
            <a:ext cx="5332475" cy="347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53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56C97E-F813-47F7-B870-164B7F58E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8450"/>
            <a:ext cx="10515600" cy="1325563"/>
          </a:xfrm>
        </p:spPr>
        <p:txBody>
          <a:bodyPr/>
          <a:lstStyle/>
          <a:p>
            <a:r>
              <a:rPr lang="cs-CZ" b="1" dirty="0"/>
              <a:t>Použití MALTOSY - výroba piva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0614ED40-A3D9-4404-BCAF-34FCC49F6A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7750" y="1690688"/>
            <a:ext cx="3390900" cy="462716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727D1AF-E659-4CA1-886D-7BEECB178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00" y="2065176"/>
            <a:ext cx="5086350" cy="337359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B7DD3B6-1253-425E-A064-743EBCBE73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0687" y="929247"/>
            <a:ext cx="2771775" cy="538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054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BA08D5-F724-46D5-9DF7-C2B0BF600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8450"/>
            <a:ext cx="10515600" cy="1325563"/>
          </a:xfrm>
        </p:spPr>
        <p:txBody>
          <a:bodyPr/>
          <a:lstStyle/>
          <a:p>
            <a:r>
              <a:rPr lang="cs-CZ" b="1" dirty="0"/>
              <a:t>LAKTOSA	</a:t>
            </a:r>
            <a:r>
              <a:rPr lang="cs-CZ" dirty="0"/>
              <a:t>		C</a:t>
            </a:r>
            <a:r>
              <a:rPr lang="cs-CZ" baseline="-25000" dirty="0"/>
              <a:t>12</a:t>
            </a:r>
            <a:r>
              <a:rPr lang="cs-CZ" dirty="0"/>
              <a:t>H</a:t>
            </a:r>
            <a:r>
              <a:rPr lang="cs-CZ" baseline="-25000" dirty="0"/>
              <a:t>22</a:t>
            </a:r>
            <a:r>
              <a:rPr lang="cs-CZ" dirty="0"/>
              <a:t>O</a:t>
            </a:r>
            <a:r>
              <a:rPr lang="cs-CZ" baseline="-25000" dirty="0"/>
              <a:t>11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3B8484B-1B89-4F9B-8C91-235A0990C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MLÉČNÝ CUKR</a:t>
            </a:r>
          </a:p>
          <a:p>
            <a:r>
              <a:rPr lang="cs-CZ" dirty="0"/>
              <a:t>V MATEŘSKÉM MLÉCE SAVCŮ</a:t>
            </a:r>
          </a:p>
          <a:p>
            <a:r>
              <a:rPr lang="cs-CZ" dirty="0"/>
              <a:t>PŘI VÝROBĚ LÉKŮ A VITAMÍNOVÝCH PŘÍPRAVKŮ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D6F7115-7BC9-456B-904D-1C093AB1A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411" y="3751623"/>
            <a:ext cx="3023878" cy="192650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56B5D0E-0D15-4FCF-8C5B-E2DE2E2F7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5035" y="3373638"/>
            <a:ext cx="3286029" cy="2304488"/>
          </a:xfrm>
          <a:prstGeom prst="rect">
            <a:avLst/>
          </a:prstGeom>
        </p:spPr>
      </p:pic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3B619A2F-7D65-4DC9-9398-F3D895EBF83B}"/>
              </a:ext>
            </a:extLst>
          </p:cNvPr>
          <p:cNvCxnSpPr/>
          <p:nvPr/>
        </p:nvCxnSpPr>
        <p:spPr>
          <a:xfrm>
            <a:off x="4693289" y="5029200"/>
            <a:ext cx="150748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Obrázek 7">
            <a:extLst>
              <a:ext uri="{FF2B5EF4-FFF2-40B4-BE49-F238E27FC236}">
                <a16:creationId xmlns:a16="http://schemas.microsoft.com/office/drawing/2014/main" id="{003061EA-466B-40B5-8901-EAF9A3511E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648" r="31234"/>
          <a:stretch/>
        </p:blipFill>
        <p:spPr>
          <a:xfrm>
            <a:off x="9224653" y="2182342"/>
            <a:ext cx="2638176" cy="437598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A6DBEB2-5452-405C-A06A-A0014ADAE6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9814" y="156134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25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CAB6D0-045E-4508-91B0-A42F022E8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DISACHARIDY  (zápis)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18419EE-4BE0-4120-915C-6B76E28AC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0008"/>
            <a:ext cx="10515600" cy="4696955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složeny </a:t>
            </a:r>
            <a:r>
              <a:rPr lang="cs-CZ" dirty="0">
                <a:solidFill>
                  <a:srgbClr val="FFC000"/>
                </a:solidFill>
              </a:rPr>
              <a:t>z dvou </a:t>
            </a:r>
            <a:r>
              <a:rPr lang="cs-CZ" dirty="0"/>
              <a:t>základních cukerných jednotek</a:t>
            </a:r>
          </a:p>
          <a:p>
            <a:r>
              <a:rPr lang="cs-CZ" dirty="0"/>
              <a:t>bílé krystalické látky, rozpustné ve vodě</a:t>
            </a:r>
          </a:p>
          <a:p>
            <a:r>
              <a:rPr lang="cs-CZ" sz="2600" dirty="0">
                <a:solidFill>
                  <a:srgbClr val="FFC000"/>
                </a:solidFill>
              </a:rPr>
              <a:t>SACHAROSA   C</a:t>
            </a:r>
            <a:r>
              <a:rPr lang="cs-CZ" sz="2600" baseline="-25000" dirty="0">
                <a:solidFill>
                  <a:srgbClr val="FFC000"/>
                </a:solidFill>
              </a:rPr>
              <a:t>12</a:t>
            </a:r>
            <a:r>
              <a:rPr lang="cs-CZ" sz="2600" dirty="0">
                <a:solidFill>
                  <a:srgbClr val="FFC000"/>
                </a:solidFill>
              </a:rPr>
              <a:t>H</a:t>
            </a:r>
            <a:r>
              <a:rPr lang="cs-CZ" sz="2600" baseline="-25000" dirty="0">
                <a:solidFill>
                  <a:srgbClr val="FFC000"/>
                </a:solidFill>
              </a:rPr>
              <a:t>22</a:t>
            </a:r>
            <a:r>
              <a:rPr lang="cs-CZ" sz="2600" dirty="0">
                <a:solidFill>
                  <a:srgbClr val="FFC000"/>
                </a:solidFill>
              </a:rPr>
              <a:t>O</a:t>
            </a:r>
            <a:r>
              <a:rPr lang="cs-CZ" sz="2600" baseline="-25000" dirty="0">
                <a:solidFill>
                  <a:srgbClr val="FFC000"/>
                </a:solidFill>
              </a:rPr>
              <a:t>11</a:t>
            </a:r>
            <a:r>
              <a:rPr lang="cs-CZ" sz="2600" baseline="-25000" dirty="0"/>
              <a:t>		</a:t>
            </a:r>
            <a:r>
              <a:rPr lang="cs-CZ" sz="2600" dirty="0">
                <a:highlight>
                  <a:srgbClr val="FFFF00"/>
                </a:highlight>
              </a:rPr>
              <a:t>G+F</a:t>
            </a:r>
          </a:p>
          <a:p>
            <a:pPr lvl="1"/>
            <a:r>
              <a:rPr lang="cs-CZ" dirty="0"/>
              <a:t>řepný, třtinový cukr</a:t>
            </a:r>
          </a:p>
          <a:p>
            <a:pPr lvl="1"/>
            <a:r>
              <a:rPr lang="cs-CZ" dirty="0"/>
              <a:t>výroba z řepy cukrovky, cukrové třtiny</a:t>
            </a:r>
          </a:p>
          <a:p>
            <a:pPr lvl="1"/>
            <a:r>
              <a:rPr lang="cs-CZ" dirty="0"/>
              <a:t>sladidlo – cukr, karamel</a:t>
            </a:r>
          </a:p>
          <a:p>
            <a:pPr marL="0" lvl="1"/>
            <a:r>
              <a:rPr lang="cs-CZ" dirty="0">
                <a:solidFill>
                  <a:srgbClr val="FFC000"/>
                </a:solidFill>
              </a:rPr>
              <a:t>MALTOSA   C</a:t>
            </a:r>
            <a:r>
              <a:rPr lang="cs-CZ" baseline="-25000" dirty="0">
                <a:solidFill>
                  <a:srgbClr val="FFC000"/>
                </a:solidFill>
              </a:rPr>
              <a:t>12</a:t>
            </a:r>
            <a:r>
              <a:rPr lang="cs-CZ" dirty="0">
                <a:solidFill>
                  <a:srgbClr val="FFC000"/>
                </a:solidFill>
              </a:rPr>
              <a:t>H</a:t>
            </a:r>
            <a:r>
              <a:rPr lang="cs-CZ" baseline="-25000" dirty="0">
                <a:solidFill>
                  <a:srgbClr val="FFC000"/>
                </a:solidFill>
              </a:rPr>
              <a:t>22</a:t>
            </a:r>
            <a:r>
              <a:rPr lang="cs-CZ" dirty="0">
                <a:solidFill>
                  <a:srgbClr val="FFC000"/>
                </a:solidFill>
              </a:rPr>
              <a:t>O</a:t>
            </a:r>
            <a:r>
              <a:rPr lang="cs-CZ" baseline="-25000" dirty="0">
                <a:solidFill>
                  <a:srgbClr val="FFC000"/>
                </a:solidFill>
              </a:rPr>
              <a:t>11</a:t>
            </a:r>
            <a:r>
              <a:rPr lang="cs-CZ" baseline="-25000" dirty="0"/>
              <a:t>		</a:t>
            </a:r>
            <a:r>
              <a:rPr lang="cs-CZ" sz="2100" dirty="0">
                <a:highlight>
                  <a:srgbClr val="FFFF00"/>
                </a:highlight>
              </a:rPr>
              <a:t>G+G</a:t>
            </a:r>
          </a:p>
          <a:p>
            <a:pPr marL="457200" lvl="2"/>
            <a:r>
              <a:rPr lang="cs-CZ" dirty="0"/>
              <a:t>SLADOVÝ CUKR</a:t>
            </a:r>
          </a:p>
          <a:p>
            <a:pPr marL="457200" lvl="2"/>
            <a:r>
              <a:rPr lang="cs-CZ" dirty="0"/>
              <a:t>výroba naklíčením obilek ječmene</a:t>
            </a:r>
          </a:p>
          <a:p>
            <a:pPr marL="457200" lvl="2"/>
            <a:r>
              <a:rPr lang="cs-CZ" dirty="0"/>
              <a:t>výroba piva (+ chmel, kvasinky)</a:t>
            </a:r>
          </a:p>
          <a:p>
            <a:pPr marL="0" lvl="2"/>
            <a:r>
              <a:rPr lang="cs-CZ" dirty="0">
                <a:solidFill>
                  <a:srgbClr val="FFC000"/>
                </a:solidFill>
              </a:rPr>
              <a:t>LAKTOSA  C</a:t>
            </a:r>
            <a:r>
              <a:rPr lang="cs-CZ" baseline="-25000" dirty="0">
                <a:solidFill>
                  <a:srgbClr val="FFC000"/>
                </a:solidFill>
              </a:rPr>
              <a:t>12</a:t>
            </a:r>
            <a:r>
              <a:rPr lang="cs-CZ" dirty="0">
                <a:solidFill>
                  <a:srgbClr val="FFC000"/>
                </a:solidFill>
              </a:rPr>
              <a:t>H</a:t>
            </a:r>
            <a:r>
              <a:rPr lang="cs-CZ" baseline="-25000" dirty="0">
                <a:solidFill>
                  <a:srgbClr val="FFC000"/>
                </a:solidFill>
              </a:rPr>
              <a:t>22</a:t>
            </a:r>
            <a:r>
              <a:rPr lang="cs-CZ" dirty="0">
                <a:solidFill>
                  <a:srgbClr val="FFC000"/>
                </a:solidFill>
              </a:rPr>
              <a:t>O</a:t>
            </a:r>
            <a:r>
              <a:rPr lang="cs-CZ" baseline="-25000" dirty="0">
                <a:solidFill>
                  <a:srgbClr val="FFC000"/>
                </a:solidFill>
              </a:rPr>
              <a:t>11</a:t>
            </a:r>
            <a:r>
              <a:rPr lang="cs-CZ" dirty="0">
                <a:solidFill>
                  <a:srgbClr val="FFC000"/>
                </a:solidFill>
              </a:rPr>
              <a:t>        </a:t>
            </a:r>
            <a:r>
              <a:rPr lang="cs-CZ" dirty="0" err="1">
                <a:highlight>
                  <a:srgbClr val="FFFF00"/>
                </a:highlight>
              </a:rPr>
              <a:t>G+Ga</a:t>
            </a:r>
            <a:endParaRPr lang="cs-CZ" dirty="0">
              <a:highlight>
                <a:srgbClr val="FFFF00"/>
              </a:highlight>
            </a:endParaRPr>
          </a:p>
          <a:p>
            <a:pPr marL="457200" lvl="3"/>
            <a:r>
              <a:rPr lang="cs-CZ" dirty="0"/>
              <a:t>MLÉČNÝ CUKR</a:t>
            </a:r>
          </a:p>
          <a:p>
            <a:pPr marL="457200" lvl="3"/>
            <a:r>
              <a:rPr lang="cs-CZ" dirty="0"/>
              <a:t>v mléce savců</a:t>
            </a:r>
          </a:p>
          <a:p>
            <a:pPr marL="457200" lvl="3"/>
            <a:r>
              <a:rPr lang="cs-CZ" dirty="0"/>
              <a:t>při výrobě léků, </a:t>
            </a:r>
            <a:r>
              <a:rPr lang="cs-CZ" dirty="0" err="1"/>
              <a:t>vitam</a:t>
            </a:r>
            <a:r>
              <a:rPr lang="cs-CZ" dirty="0"/>
              <a:t>. přípravků</a:t>
            </a:r>
          </a:p>
        </p:txBody>
      </p:sp>
    </p:spTree>
    <p:extLst>
      <p:ext uri="{BB962C8B-B14F-4D97-AF65-F5344CB8AC3E}">
        <p14:creationId xmlns:p14="http://schemas.microsoft.com/office/powerpoint/2010/main" val="3138361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B31E44-F5A1-4697-B32A-6F77E60A1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DÚ z online hodiny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4B750FC-6402-418A-B483-31595B9A2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91861"/>
            <a:ext cx="11353801" cy="5055477"/>
          </a:xfrm>
        </p:spPr>
        <p:txBody>
          <a:bodyPr>
            <a:normAutofit lnSpcReduction="10000"/>
          </a:bodyPr>
          <a:lstStyle/>
          <a:p>
            <a:r>
              <a:rPr lang="cs-CZ" dirty="0"/>
              <a:t>1. </a:t>
            </a:r>
            <a:r>
              <a:rPr lang="cs-CZ" sz="2400" dirty="0"/>
              <a:t>seřaď správně od nejméně sladkého po nejsladší sacharid</a:t>
            </a:r>
            <a:endParaRPr lang="cs-CZ" dirty="0"/>
          </a:p>
          <a:p>
            <a:endParaRPr lang="cs-CZ" dirty="0"/>
          </a:p>
          <a:p>
            <a:r>
              <a:rPr lang="cs-CZ" dirty="0"/>
              <a:t>2. </a:t>
            </a:r>
            <a:r>
              <a:rPr lang="cs-CZ" sz="2400" dirty="0"/>
              <a:t>vyber přírodní sladidla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3. </a:t>
            </a:r>
            <a:r>
              <a:rPr lang="cs-CZ" sz="2400" dirty="0"/>
              <a:t>vyber- SACHARIN </a:t>
            </a:r>
            <a:r>
              <a:rPr lang="cs-CZ" dirty="0"/>
              <a:t>	</a:t>
            </a:r>
            <a:r>
              <a:rPr lang="cs-CZ" sz="2000" dirty="0"/>
              <a:t>přírodní sladidlo</a:t>
            </a:r>
            <a:endParaRPr lang="cs-CZ" dirty="0"/>
          </a:p>
          <a:p>
            <a:pPr marL="3657600" lvl="8" indent="0">
              <a:buNone/>
            </a:pPr>
            <a:r>
              <a:rPr lang="cs-CZ" dirty="0"/>
              <a:t>umělé sladidlo</a:t>
            </a:r>
          </a:p>
          <a:p>
            <a:pPr marL="3657600" lvl="8" indent="0">
              <a:buNone/>
            </a:pPr>
            <a:r>
              <a:rPr lang="cs-CZ" dirty="0"/>
              <a:t>700 x sladší než </a:t>
            </a:r>
            <a:r>
              <a:rPr lang="cs-CZ" dirty="0" err="1"/>
              <a:t>fruktosa</a:t>
            </a:r>
            <a:endParaRPr lang="cs-CZ" dirty="0"/>
          </a:p>
          <a:p>
            <a:pPr marL="3657600" lvl="8" indent="0">
              <a:buNone/>
            </a:pPr>
            <a:r>
              <a:rPr lang="cs-CZ" dirty="0"/>
              <a:t>700 x sladší než sacharóza</a:t>
            </a:r>
          </a:p>
          <a:p>
            <a:pPr marL="3657600" lvl="8" indent="0">
              <a:buNone/>
            </a:pPr>
            <a:r>
              <a:rPr lang="cs-CZ" dirty="0"/>
              <a:t>400x sladší než </a:t>
            </a:r>
            <a:r>
              <a:rPr lang="cs-CZ" dirty="0" err="1"/>
              <a:t>fruktosa</a:t>
            </a:r>
            <a:endParaRPr lang="cs-CZ" dirty="0"/>
          </a:p>
          <a:p>
            <a:pPr marL="3657600" lvl="8" indent="0">
              <a:buNone/>
            </a:pPr>
            <a:r>
              <a:rPr lang="cs-CZ" dirty="0"/>
              <a:t>400x sladší než glukosa</a:t>
            </a:r>
          </a:p>
          <a:p>
            <a:pPr marL="285750" lvl="8" indent="-285750"/>
            <a:r>
              <a:rPr lang="cs-CZ" sz="2400" dirty="0"/>
              <a:t>4</a:t>
            </a:r>
            <a:r>
              <a:rPr lang="cs-CZ" sz="3200" dirty="0"/>
              <a:t>. </a:t>
            </a:r>
            <a:r>
              <a:rPr lang="cs-CZ" sz="2400" dirty="0"/>
              <a:t>Vypočítej, kolik připadá kilogramů cukru na jednoho obyvatele planety. Ročně na světě se vyrobí 148 miliónů tun .</a:t>
            </a:r>
          </a:p>
          <a:p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CCFA2A6E-8D44-4956-ABF8-6577E2D1BA7E}"/>
              </a:ext>
            </a:extLst>
          </p:cNvPr>
          <p:cNvSpPr/>
          <p:nvPr/>
        </p:nvSpPr>
        <p:spPr>
          <a:xfrm>
            <a:off x="1244338" y="2450969"/>
            <a:ext cx="1385740" cy="3110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sacharosa</a:t>
            </a:r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E26ABFEF-76EF-4D7D-8B40-0E8C81BB2357}"/>
              </a:ext>
            </a:extLst>
          </p:cNvPr>
          <p:cNvSpPr/>
          <p:nvPr/>
        </p:nvSpPr>
        <p:spPr>
          <a:xfrm>
            <a:off x="3036216" y="2475209"/>
            <a:ext cx="1684788" cy="29887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laktosa</a:t>
            </a:r>
            <a:endParaRPr lang="cs-CZ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FDFF1A8A-72E5-4B48-B2B5-3A4322B3191E}"/>
              </a:ext>
            </a:extLst>
          </p:cNvPr>
          <p:cNvSpPr/>
          <p:nvPr/>
        </p:nvSpPr>
        <p:spPr>
          <a:xfrm>
            <a:off x="6831724" y="2475209"/>
            <a:ext cx="1471448" cy="32311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fruktosa</a:t>
            </a:r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1912C0C5-AB38-4CBA-A7A6-3864906C45CB}"/>
              </a:ext>
            </a:extLst>
          </p:cNvPr>
          <p:cNvSpPr/>
          <p:nvPr/>
        </p:nvSpPr>
        <p:spPr>
          <a:xfrm>
            <a:off x="8776138" y="2475209"/>
            <a:ext cx="1545021" cy="32311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maltosa</a:t>
            </a:r>
            <a:endParaRPr lang="cs-CZ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D9E8D25C-38B2-4B1A-B3B4-1E76B89EC12E}"/>
              </a:ext>
            </a:extLst>
          </p:cNvPr>
          <p:cNvSpPr/>
          <p:nvPr/>
        </p:nvSpPr>
        <p:spPr>
          <a:xfrm>
            <a:off x="5234152" y="2475209"/>
            <a:ext cx="1334814" cy="323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glukosa</a:t>
            </a:r>
          </a:p>
        </p:txBody>
      </p:sp>
      <p:sp>
        <p:nvSpPr>
          <p:cNvPr id="13" name="Obdélník: s jedním odříznutým rohem 12">
            <a:extLst>
              <a:ext uri="{FF2B5EF4-FFF2-40B4-BE49-F238E27FC236}">
                <a16:creationId xmlns:a16="http://schemas.microsoft.com/office/drawing/2014/main" id="{14EA98FC-6CF2-423B-8918-8F9F073D44C4}"/>
              </a:ext>
            </a:extLst>
          </p:cNvPr>
          <p:cNvSpPr/>
          <p:nvPr/>
        </p:nvSpPr>
        <p:spPr>
          <a:xfrm>
            <a:off x="1481959" y="3429000"/>
            <a:ext cx="1385740" cy="470338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stévie</a:t>
            </a:r>
            <a:endParaRPr lang="cs-CZ" dirty="0"/>
          </a:p>
        </p:txBody>
      </p:sp>
      <p:sp>
        <p:nvSpPr>
          <p:cNvPr id="14" name="Obdélník: s jedním odříznutým rohem 13">
            <a:extLst>
              <a:ext uri="{FF2B5EF4-FFF2-40B4-BE49-F238E27FC236}">
                <a16:creationId xmlns:a16="http://schemas.microsoft.com/office/drawing/2014/main" id="{C4295944-07A5-4626-A707-0239A1107F19}"/>
              </a:ext>
            </a:extLst>
          </p:cNvPr>
          <p:cNvSpPr/>
          <p:nvPr/>
        </p:nvSpPr>
        <p:spPr>
          <a:xfrm>
            <a:off x="3447393" y="3429000"/>
            <a:ext cx="1273611" cy="470338"/>
          </a:xfrm>
          <a:prstGeom prst="snip1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karamel</a:t>
            </a:r>
          </a:p>
        </p:txBody>
      </p:sp>
      <p:sp>
        <p:nvSpPr>
          <p:cNvPr id="15" name="Obdélník: s jedním odříznutým rohem 14">
            <a:extLst>
              <a:ext uri="{FF2B5EF4-FFF2-40B4-BE49-F238E27FC236}">
                <a16:creationId xmlns:a16="http://schemas.microsoft.com/office/drawing/2014/main" id="{795DF166-19F8-4B36-9301-F5D75237922D}"/>
              </a:ext>
            </a:extLst>
          </p:cNvPr>
          <p:cNvSpPr/>
          <p:nvPr/>
        </p:nvSpPr>
        <p:spPr>
          <a:xfrm>
            <a:off x="5257032" y="3429000"/>
            <a:ext cx="1334814" cy="470338"/>
          </a:xfrm>
          <a:prstGeom prst="snip1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agáve</a:t>
            </a:r>
          </a:p>
        </p:txBody>
      </p:sp>
      <p:sp>
        <p:nvSpPr>
          <p:cNvPr id="16" name="Obdélník: s jedním odříznutým rohem 15">
            <a:extLst>
              <a:ext uri="{FF2B5EF4-FFF2-40B4-BE49-F238E27FC236}">
                <a16:creationId xmlns:a16="http://schemas.microsoft.com/office/drawing/2014/main" id="{AF764A76-9869-45E4-B7DD-5489F6765725}"/>
              </a:ext>
            </a:extLst>
          </p:cNvPr>
          <p:cNvSpPr/>
          <p:nvPr/>
        </p:nvSpPr>
        <p:spPr>
          <a:xfrm>
            <a:off x="7094483" y="3429000"/>
            <a:ext cx="1334814" cy="470338"/>
          </a:xfrm>
          <a:prstGeom prst="snip1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sacharin</a:t>
            </a:r>
          </a:p>
        </p:txBody>
      </p:sp>
      <p:sp>
        <p:nvSpPr>
          <p:cNvPr id="17" name="Obdélník: s jedním odříznutým rohem 16">
            <a:extLst>
              <a:ext uri="{FF2B5EF4-FFF2-40B4-BE49-F238E27FC236}">
                <a16:creationId xmlns:a16="http://schemas.microsoft.com/office/drawing/2014/main" id="{F6B3D625-BF19-4DC3-A0CE-BF5215AAC202}"/>
              </a:ext>
            </a:extLst>
          </p:cNvPr>
          <p:cNvSpPr/>
          <p:nvPr/>
        </p:nvSpPr>
        <p:spPr>
          <a:xfrm>
            <a:off x="8944303" y="3429000"/>
            <a:ext cx="1944414" cy="470338"/>
          </a:xfrm>
          <a:prstGeom prst="snip1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Javorový sirup</a:t>
            </a:r>
          </a:p>
        </p:txBody>
      </p:sp>
    </p:spTree>
    <p:extLst>
      <p:ext uri="{BB962C8B-B14F-4D97-AF65-F5344CB8AC3E}">
        <p14:creationId xmlns:p14="http://schemas.microsoft.com/office/powerpoint/2010/main" val="1890322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F5E356-6E80-41A8-9B54-9C9025110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Kontrola DÚ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8CF3E7F-B487-46F7-9AF2-BC9D5CB61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7000"/>
            <a:ext cx="10617200" cy="47799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cs-CZ" dirty="0">
                <a:solidFill>
                  <a:prstClr val="black"/>
                </a:solidFill>
              </a:rPr>
              <a:t>Co je </a:t>
            </a:r>
            <a:r>
              <a:rPr lang="cs-CZ" dirty="0" err="1">
                <a:solidFill>
                  <a:prstClr val="black"/>
                </a:solidFill>
              </a:rPr>
              <a:t>galaktosemie</a:t>
            </a:r>
            <a:r>
              <a:rPr lang="cs-CZ" dirty="0">
                <a:solidFill>
                  <a:prstClr val="black"/>
                </a:solidFill>
              </a:rPr>
              <a:t>?</a:t>
            </a:r>
          </a:p>
          <a:p>
            <a:pPr lvl="0"/>
            <a:r>
              <a:rPr lang="cs-CZ" dirty="0">
                <a:solidFill>
                  <a:srgbClr val="00B0F0"/>
                </a:solidFill>
              </a:rPr>
              <a:t>Porucha trávení galaktózy</a:t>
            </a:r>
          </a:p>
          <a:p>
            <a:pPr lvl="0"/>
            <a:r>
              <a:rPr lang="cs-CZ" dirty="0">
                <a:solidFill>
                  <a:prstClr val="black"/>
                </a:solidFill>
              </a:rPr>
              <a:t>Z jakých monosacharidů se skládá med? Kolik procent monosacharidů obsahuje?</a:t>
            </a:r>
          </a:p>
          <a:p>
            <a:pPr lvl="0"/>
            <a:r>
              <a:rPr lang="cs-CZ" dirty="0">
                <a:solidFill>
                  <a:srgbClr val="00B0F0"/>
                </a:solidFill>
              </a:rPr>
              <a:t>z fruktózy a glukózy,  38 % a 33 %</a:t>
            </a:r>
            <a:endParaRPr lang="cs-CZ" dirty="0">
              <a:solidFill>
                <a:prstClr val="black"/>
              </a:solidFill>
            </a:endParaRPr>
          </a:p>
          <a:p>
            <a:pPr lvl="0"/>
            <a:r>
              <a:rPr lang="cs-CZ" dirty="0">
                <a:solidFill>
                  <a:prstClr val="black"/>
                </a:solidFill>
              </a:rPr>
              <a:t>Jaká je sladivost </a:t>
            </a:r>
            <a:r>
              <a:rPr lang="cs-CZ" dirty="0" err="1">
                <a:solidFill>
                  <a:prstClr val="black"/>
                </a:solidFill>
              </a:rPr>
              <a:t>fruktosy</a:t>
            </a:r>
            <a:r>
              <a:rPr lang="cs-CZ" dirty="0">
                <a:solidFill>
                  <a:prstClr val="black"/>
                </a:solidFill>
              </a:rPr>
              <a:t>?</a:t>
            </a:r>
          </a:p>
          <a:p>
            <a:pPr lvl="0"/>
            <a:r>
              <a:rPr lang="cs-CZ" dirty="0">
                <a:solidFill>
                  <a:prstClr val="black"/>
                </a:solidFill>
              </a:rPr>
              <a:t>O</a:t>
            </a:r>
            <a:r>
              <a:rPr lang="cs-CZ" dirty="0">
                <a:solidFill>
                  <a:srgbClr val="00B0F0"/>
                </a:solidFill>
              </a:rPr>
              <a:t> 30 % sladší než běžný cukr</a:t>
            </a:r>
          </a:p>
          <a:p>
            <a:pPr lvl="0"/>
            <a:r>
              <a:rPr lang="cs-CZ" dirty="0">
                <a:solidFill>
                  <a:prstClr val="black"/>
                </a:solidFill>
              </a:rPr>
              <a:t>Jaká je denní dávka glukosy do těla?</a:t>
            </a:r>
          </a:p>
          <a:p>
            <a:pPr lvl="0"/>
            <a:r>
              <a:rPr lang="cs-CZ" dirty="0">
                <a:solidFill>
                  <a:srgbClr val="00B0F0"/>
                </a:solidFill>
              </a:rPr>
              <a:t>140 g</a:t>
            </a:r>
          </a:p>
          <a:p>
            <a:pPr lvl="0"/>
            <a:r>
              <a:rPr lang="cs-CZ" dirty="0">
                <a:solidFill>
                  <a:prstClr val="black"/>
                </a:solidFill>
              </a:rPr>
              <a:t>Co je </a:t>
            </a:r>
            <a:r>
              <a:rPr lang="cs-CZ" dirty="0" err="1">
                <a:solidFill>
                  <a:prstClr val="black"/>
                </a:solidFill>
              </a:rPr>
              <a:t>dextrosa</a:t>
            </a:r>
            <a:r>
              <a:rPr lang="cs-CZ" dirty="0">
                <a:solidFill>
                  <a:prstClr val="black"/>
                </a:solidFill>
              </a:rPr>
              <a:t> a </a:t>
            </a:r>
            <a:r>
              <a:rPr lang="cs-CZ" dirty="0" err="1">
                <a:solidFill>
                  <a:prstClr val="black"/>
                </a:solidFill>
              </a:rPr>
              <a:t>levulosa</a:t>
            </a:r>
            <a:r>
              <a:rPr lang="cs-CZ" dirty="0">
                <a:solidFill>
                  <a:prstClr val="black"/>
                </a:solidFill>
              </a:rPr>
              <a:t>?</a:t>
            </a:r>
          </a:p>
          <a:p>
            <a:pPr lvl="0"/>
            <a:r>
              <a:rPr lang="cs-CZ" dirty="0">
                <a:solidFill>
                  <a:srgbClr val="00B0F0"/>
                </a:solidFill>
              </a:rPr>
              <a:t>Glukóza  a </a:t>
            </a:r>
            <a:r>
              <a:rPr lang="cs-CZ" dirty="0" err="1">
                <a:solidFill>
                  <a:srgbClr val="00B0F0"/>
                </a:solidFill>
              </a:rPr>
              <a:t>frukóza</a:t>
            </a:r>
            <a:endParaRPr lang="cs-CZ" dirty="0">
              <a:solidFill>
                <a:srgbClr val="00B0F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820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C20047-1FF4-4747-B4C5-FA502F550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monosacharidy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073AC3BE-8298-4B74-9F8C-A81B6AF3A5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31386"/>
            <a:ext cx="3554276" cy="370059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37CC313-C161-4774-AC5A-46D83E591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6969" y="562963"/>
            <a:ext cx="2737341" cy="178018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76C9584-8EC9-4D70-A903-65E88280C9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4845" y="4055110"/>
            <a:ext cx="3182388" cy="238983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20F0E3C-3A9A-4876-8827-6430653A65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8677" y="1372638"/>
            <a:ext cx="2572735" cy="268247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6947909-1EB6-4670-A218-F37451EC90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5930" y="3081682"/>
            <a:ext cx="2609314" cy="347502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F6E8F67-D1A6-4089-8696-B23BD33DBE4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778" t="30541" r="18176" b="37867"/>
          <a:stretch/>
        </p:blipFill>
        <p:spPr>
          <a:xfrm>
            <a:off x="5591260" y="4931979"/>
            <a:ext cx="2848304" cy="155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9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65658C-5C88-499B-9848-7B185BAA07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i="1" dirty="0">
                <a:solidFill>
                  <a:srgbClr val="00B0F0"/>
                </a:solidFill>
              </a:rPr>
              <a:t>DISACHARIDY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A86514C-1963-47EF-B127-ABFED3CD7C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Složitější sacharidy</a:t>
            </a:r>
          </a:p>
        </p:txBody>
      </p:sp>
    </p:spTree>
    <p:extLst>
      <p:ext uri="{BB962C8B-B14F-4D97-AF65-F5344CB8AC3E}">
        <p14:creationId xmlns:p14="http://schemas.microsoft.com/office/powerpoint/2010/main" val="1830799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65DFBC-9594-4C2C-8943-CFFCB4D6A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8450"/>
            <a:ext cx="10515600" cy="1325563"/>
          </a:xfrm>
        </p:spPr>
        <p:txBody>
          <a:bodyPr/>
          <a:lstStyle/>
          <a:p>
            <a:r>
              <a:rPr lang="cs-CZ" b="1" dirty="0"/>
              <a:t>DISACHARIDY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5B8B3EB-5BEF-4427-B4B0-6E5AC0D8D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OBSAHUJÍ 2 základní cukerné jednotky</a:t>
            </a:r>
          </a:p>
          <a:p>
            <a:r>
              <a:rPr lang="cs-CZ" dirty="0"/>
              <a:t>BÍLÉ KRYSTALICKÉ LÁTKY,  rozpustné ve vodě</a:t>
            </a:r>
          </a:p>
          <a:p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15C9BBD5-C28F-416E-BB0F-2A92662E3328}"/>
              </a:ext>
            </a:extLst>
          </p:cNvPr>
          <p:cNvSpPr/>
          <p:nvPr/>
        </p:nvSpPr>
        <p:spPr>
          <a:xfrm>
            <a:off x="1400174" y="3039269"/>
            <a:ext cx="3019426" cy="19240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GLUKOSA</a:t>
            </a: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8B79F6B9-2CC9-491F-B4F5-09209236DBFE}"/>
              </a:ext>
            </a:extLst>
          </p:cNvPr>
          <p:cNvSpPr/>
          <p:nvPr/>
        </p:nvSpPr>
        <p:spPr>
          <a:xfrm>
            <a:off x="8001000" y="2324100"/>
            <a:ext cx="2876550" cy="28575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FRUKTOSA</a:t>
            </a:r>
          </a:p>
        </p:txBody>
      </p:sp>
      <p:sp>
        <p:nvSpPr>
          <p:cNvPr id="6" name="Rovnoramenný trojúhelník 5">
            <a:extLst>
              <a:ext uri="{FF2B5EF4-FFF2-40B4-BE49-F238E27FC236}">
                <a16:creationId xmlns:a16="http://schemas.microsoft.com/office/drawing/2014/main" id="{AF05BEDE-9AB9-4829-A3C3-FFA70A7FE675}"/>
              </a:ext>
            </a:extLst>
          </p:cNvPr>
          <p:cNvSpPr/>
          <p:nvPr/>
        </p:nvSpPr>
        <p:spPr>
          <a:xfrm>
            <a:off x="4676775" y="3495676"/>
            <a:ext cx="3257550" cy="2286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GALAKTOSA</a:t>
            </a:r>
          </a:p>
        </p:txBody>
      </p:sp>
    </p:spTree>
    <p:extLst>
      <p:ext uri="{BB962C8B-B14F-4D97-AF65-F5344CB8AC3E}">
        <p14:creationId xmlns:p14="http://schemas.microsoft.com/office/powerpoint/2010/main" val="331583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603F3E-D241-442C-8BAE-83DBBECEE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8450"/>
            <a:ext cx="10515600" cy="1325563"/>
          </a:xfrm>
        </p:spPr>
        <p:txBody>
          <a:bodyPr/>
          <a:lstStyle/>
          <a:p>
            <a:r>
              <a:rPr lang="cs-CZ" b="1" dirty="0"/>
              <a:t>SACHAROSA			C</a:t>
            </a:r>
            <a:r>
              <a:rPr lang="cs-CZ" b="1" baseline="-25000" dirty="0"/>
              <a:t>12</a:t>
            </a:r>
            <a:r>
              <a:rPr lang="cs-CZ" b="1" dirty="0"/>
              <a:t>H</a:t>
            </a:r>
            <a:r>
              <a:rPr lang="cs-CZ" b="1" baseline="-25000" dirty="0"/>
              <a:t>22</a:t>
            </a:r>
            <a:r>
              <a:rPr lang="cs-CZ" b="1" dirty="0"/>
              <a:t>O</a:t>
            </a:r>
            <a:r>
              <a:rPr lang="cs-CZ" b="1" baseline="-25000" dirty="0"/>
              <a:t>11</a:t>
            </a:r>
            <a:endParaRPr lang="cs-CZ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F8E7D96-BCB2-4502-9029-6349BE716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=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ŘEPNÝ CUKR, TŘTINOVÝ CUKR</a:t>
            </a:r>
          </a:p>
          <a:p>
            <a:r>
              <a:rPr lang="cs-CZ" dirty="0"/>
              <a:t>VZNIKÁ PŘI FOTOSYNTÉZE SPOJENÍM</a:t>
            </a:r>
          </a:p>
          <a:p>
            <a:r>
              <a:rPr lang="cs-CZ" dirty="0"/>
              <a:t>SLOŽENÍ		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A348B51-3FCD-423A-91C9-228A2EDB3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819" y="4013629"/>
            <a:ext cx="2762131" cy="175974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E1B4CF3-D3B4-4F8B-B384-50477077B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3407" y="3527784"/>
            <a:ext cx="2485422" cy="2474913"/>
          </a:xfrm>
          <a:prstGeom prst="rect">
            <a:avLst/>
          </a:prstGeom>
        </p:spPr>
      </p:pic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1E58429C-A48F-4499-A21F-5DEAAE7974A4}"/>
              </a:ext>
            </a:extLst>
          </p:cNvPr>
          <p:cNvCxnSpPr>
            <a:cxnSpLocks/>
          </p:cNvCxnSpPr>
          <p:nvPr/>
        </p:nvCxnSpPr>
        <p:spPr>
          <a:xfrm>
            <a:off x="3790950" y="5091778"/>
            <a:ext cx="150489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" name="Obrázek 8">
            <a:extLst>
              <a:ext uri="{FF2B5EF4-FFF2-40B4-BE49-F238E27FC236}">
                <a16:creationId xmlns:a16="http://schemas.microsoft.com/office/drawing/2014/main" id="{A38C5258-BDF4-4A10-8295-1997CB866A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8829" y="1221744"/>
            <a:ext cx="4483171" cy="230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81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8B513B-049F-478A-A1CD-E28140D72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8450"/>
            <a:ext cx="10515600" cy="1325563"/>
          </a:xfrm>
        </p:spPr>
        <p:txBody>
          <a:bodyPr/>
          <a:lstStyle/>
          <a:p>
            <a:r>
              <a:rPr lang="cs-CZ" b="1" dirty="0"/>
              <a:t>VÝSKYT SACHAROSY 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F13000AF-BFE4-4FC1-8347-D7DB361F82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2476" y="1870868"/>
            <a:ext cx="5224462" cy="347664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C261A66-8CE3-4BCB-9AB5-FB4B6A64A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37" y="1601940"/>
            <a:ext cx="5491163" cy="365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5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76517E-A550-46A6-8A93-41138CB3D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8450"/>
            <a:ext cx="10515600" cy="1325563"/>
          </a:xfrm>
        </p:spPr>
        <p:txBody>
          <a:bodyPr/>
          <a:lstStyle/>
          <a:p>
            <a:r>
              <a:rPr lang="cs-CZ" b="1" dirty="0"/>
              <a:t>POUŽITÍ SACHAROSY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4135FA-5892-4F77-A760-A36B38863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SLADIDLO- BĚŽNÝ CUKR</a:t>
            </a:r>
          </a:p>
          <a:p>
            <a:endParaRPr lang="cs-CZ" dirty="0"/>
          </a:p>
          <a:p>
            <a:r>
              <a:rPr lang="cs-CZ" dirty="0"/>
              <a:t>KARAMEL E 150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B6C2D6C-8D26-4AE9-A629-F677E3432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950" y="47625"/>
            <a:ext cx="4952144" cy="273843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2442479-B55A-41E0-8CE0-96C66C710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868" y="2066925"/>
            <a:ext cx="4490357" cy="25146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8BAFA61-997F-4831-835C-B37CEE3FA2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5118" y="3435623"/>
            <a:ext cx="3562350" cy="274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86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F79ACC-50EB-42AC-8777-0FB063BAB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8450"/>
            <a:ext cx="10515600" cy="1325563"/>
          </a:xfrm>
        </p:spPr>
        <p:txBody>
          <a:bodyPr/>
          <a:lstStyle/>
          <a:p>
            <a:r>
              <a:rPr lang="cs-CZ" b="1" dirty="0"/>
              <a:t>MALTOSA			C</a:t>
            </a:r>
            <a:r>
              <a:rPr lang="cs-CZ" b="1" baseline="-25000" dirty="0"/>
              <a:t>12</a:t>
            </a:r>
            <a:r>
              <a:rPr lang="cs-CZ" b="1" dirty="0"/>
              <a:t>H</a:t>
            </a:r>
            <a:r>
              <a:rPr lang="cs-CZ" b="1" baseline="-25000" dirty="0"/>
              <a:t>22</a:t>
            </a:r>
            <a:r>
              <a:rPr lang="cs-CZ" b="1" dirty="0"/>
              <a:t>O</a:t>
            </a:r>
            <a:r>
              <a:rPr lang="cs-CZ" b="1" baseline="-25000" dirty="0"/>
              <a:t>11</a:t>
            </a:r>
            <a:endParaRPr lang="cs-CZ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BE43E1D-55D4-4A21-8ACA-E37941A0FE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SLADOVÝ  CUKR</a:t>
            </a:r>
          </a:p>
          <a:p>
            <a:r>
              <a:rPr lang="cs-CZ" dirty="0"/>
              <a:t>SLOŽENÍ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5A5EED0-5CBB-4B1D-B0EA-BE307D165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9449" y="3012737"/>
            <a:ext cx="4714875" cy="299277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723B1EB-12A0-4899-AF26-98B03B38A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2462" y="266319"/>
            <a:ext cx="3614738" cy="240544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2613BED-C9C8-467C-BBA7-0BBBDFE9AC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061" y="3429000"/>
            <a:ext cx="2761727" cy="176189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8F30FDC-0CAB-45CC-8D7F-C77163367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011" y="3428999"/>
            <a:ext cx="2761727" cy="1761897"/>
          </a:xfrm>
          <a:prstGeom prst="rect">
            <a:avLst/>
          </a:prstGeom>
        </p:spPr>
      </p:pic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3BF93E7C-2A47-46B7-90F6-E99C57D5D46A}"/>
              </a:ext>
            </a:extLst>
          </p:cNvPr>
          <p:cNvCxnSpPr>
            <a:stCxn id="6" idx="3"/>
            <a:endCxn id="7" idx="1"/>
          </p:cNvCxnSpPr>
          <p:nvPr/>
        </p:nvCxnSpPr>
        <p:spPr>
          <a:xfrm flipV="1">
            <a:off x="3447788" y="4309948"/>
            <a:ext cx="648223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04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320</Words>
  <Application>Microsoft Office PowerPoint</Application>
  <PresentationFormat>Širokoúhlá obrazovka</PresentationFormat>
  <Paragraphs>88</Paragraphs>
  <Slides>14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Motiv Office</vt:lpstr>
      <vt:lpstr>Worksheet</vt:lpstr>
      <vt:lpstr>Kontrola DÚ - křížovka</vt:lpstr>
      <vt:lpstr>Kontrola DÚ</vt:lpstr>
      <vt:lpstr>Opakování monosacharidy</vt:lpstr>
      <vt:lpstr>DISACHARIDY</vt:lpstr>
      <vt:lpstr>DISACHARIDY</vt:lpstr>
      <vt:lpstr>SACHAROSA   C12H22O11</vt:lpstr>
      <vt:lpstr>VÝSKYT SACHAROSY </vt:lpstr>
      <vt:lpstr>POUŽITÍ SACHAROSY</vt:lpstr>
      <vt:lpstr>MALTOSA   C12H22O11</vt:lpstr>
      <vt:lpstr>VÝSKYT MALTOSY</vt:lpstr>
      <vt:lpstr>Použití MALTOSY - výroba piva</vt:lpstr>
      <vt:lpstr>LAKTOSA   C12H22O11</vt:lpstr>
      <vt:lpstr>DISACHARIDY  (zápis)</vt:lpstr>
      <vt:lpstr>DÚ z online hodiny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DISACHARIDY</dc:title>
  <dc:creator>Dagmar Hegrová</dc:creator>
  <cp:lastModifiedBy>Zbyněk Koláčný</cp:lastModifiedBy>
  <cp:revision>11</cp:revision>
  <dcterms:created xsi:type="dcterms:W3CDTF">2021-02-03T16:18:49Z</dcterms:created>
  <dcterms:modified xsi:type="dcterms:W3CDTF">2021-02-04T08:23:44Z</dcterms:modified>
</cp:coreProperties>
</file>